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30" r:id="rId5"/>
    <p:sldId id="325" r:id="rId6"/>
    <p:sldId id="326" r:id="rId7"/>
    <p:sldId id="323" r:id="rId8"/>
    <p:sldId id="327" r:id="rId9"/>
    <p:sldId id="321" r:id="rId10"/>
    <p:sldId id="328" r:id="rId11"/>
    <p:sldId id="319" r:id="rId12"/>
    <p:sldId id="317" r:id="rId13"/>
    <p:sldId id="318" r:id="rId14"/>
    <p:sldId id="316" r:id="rId15"/>
    <p:sldId id="312" r:id="rId16"/>
    <p:sldId id="313" r:id="rId17"/>
    <p:sldId id="314" r:id="rId18"/>
    <p:sldId id="315" r:id="rId19"/>
    <p:sldId id="322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B570E1-CFFA-F280-BAED-DB325FDF417B}" name="Bridges, Jessica L" initials="BL" userId="S::bridges@uta.edu::7543e851-fc57-4885-b57d-2df771cc28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2184"/>
    <a:srgbClr val="00599B"/>
    <a:srgbClr val="80F571"/>
    <a:srgbClr val="13409F"/>
    <a:srgbClr val="CAB447"/>
    <a:srgbClr val="FFE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40"/>
    <p:restoredTop sz="96327"/>
  </p:normalViewPr>
  <p:slideViewPr>
    <p:cSldViewPr snapToGrid="0" snapToObjects="1">
      <p:cViewPr varScale="1">
        <p:scale>
          <a:sx n="145" d="100"/>
          <a:sy n="145" d="100"/>
        </p:scale>
        <p:origin x="936" y="114"/>
      </p:cViewPr>
      <p:guideLst/>
    </p:cSldViewPr>
  </p:slideViewPr>
  <p:outlineViewPr>
    <p:cViewPr>
      <p:scale>
        <a:sx n="33" d="100"/>
        <a:sy n="33" d="100"/>
      </p:scale>
      <p:origin x="0" y="-187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F0ABC6-AE81-214D-B04B-F13CE22270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23795-EAAB-8C4B-B865-8464BECAB5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FE638-083F-2742-8710-EF25AB6A16C1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ECA2D-985E-8D44-A4FB-51751C64F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40B2F-FCD1-B940-AFB1-3C0582F356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70D12-813D-3D40-A841-271861A2D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57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5A097-495F-854B-A9AD-402D045A3296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0C5E2-78CD-F746-9BAF-2B89BCAF7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62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A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33034725-7AAD-B746-AE51-C7D78423B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85" y="1466849"/>
            <a:ext cx="8229600" cy="857251"/>
          </a:xfrm>
          <a:noFill/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C330FAE0-5504-8A44-8C81-7D40C5EF21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1585" y="2151475"/>
            <a:ext cx="8229599" cy="4308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F961A44D-63B2-3547-B671-D76FD4AAA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90413" y="2633032"/>
            <a:ext cx="48869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3">
            <a:extLst>
              <a:ext uri="{FF2B5EF4-FFF2-40B4-BE49-F238E27FC236}">
                <a16:creationId xmlns:a16="http://schemas.microsoft.com/office/drawing/2014/main" id="{F0663673-BC83-3044-9EF4-B601B50B6DD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585" y="2741663"/>
            <a:ext cx="4114800" cy="29188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My Name</a:t>
            </a:r>
          </a:p>
        </p:txBody>
      </p:sp>
      <p:sp>
        <p:nvSpPr>
          <p:cNvPr id="13" name="H4">
            <a:extLst>
              <a:ext uri="{FF2B5EF4-FFF2-40B4-BE49-F238E27FC236}">
                <a16:creationId xmlns:a16="http://schemas.microsoft.com/office/drawing/2014/main" id="{4EEBD0D7-6519-B842-ACAE-C6ABB04093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585" y="3033762"/>
            <a:ext cx="2333625" cy="29099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My Title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31E7C7E-200A-F626-0A3D-92CC978B8D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78871" y="3562708"/>
            <a:ext cx="5226218" cy="14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5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Wide Chart">
            <a:extLst>
              <a:ext uri="{FF2B5EF4-FFF2-40B4-BE49-F238E27FC236}">
                <a16:creationId xmlns:a16="http://schemas.microsoft.com/office/drawing/2014/main" id="{21B7D27F-640B-514B-9B11-9D1645F3F49A}"/>
              </a:ext>
            </a:extLst>
          </p:cNvPr>
          <p:cNvSpPr>
            <a:spLocks noGrp="1" noChangeAspect="1"/>
          </p:cNvSpPr>
          <p:nvPr>
            <p:ph type="chart" sz="quarter" idx="11"/>
          </p:nvPr>
        </p:nvSpPr>
        <p:spPr>
          <a:xfrm>
            <a:off x="228600" y="285750"/>
            <a:ext cx="8686800" cy="4572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33253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ull Bleed Photo">
            <a:extLst>
              <a:ext uri="{FF2B5EF4-FFF2-40B4-BE49-F238E27FC236}">
                <a16:creationId xmlns:a16="http://schemas.microsoft.com/office/drawing/2014/main" id="{3D0D2707-18C2-FA48-9C1E-B114D1A3869D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-45720" y="-34290"/>
            <a:ext cx="9235440" cy="521208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80953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ull Bleed Video">
            <a:extLst>
              <a:ext uri="{FF2B5EF4-FFF2-40B4-BE49-F238E27FC236}">
                <a16:creationId xmlns:a16="http://schemas.microsoft.com/office/drawing/2014/main" id="{E64AE5ED-FB71-2940-A0AA-8B776317FAB2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-45720" y="-34290"/>
            <a:ext cx="9235440" cy="521208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238597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Signatur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33034725-7AAD-B746-AE51-C7D78423B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85" y="1466849"/>
            <a:ext cx="8229600" cy="857251"/>
          </a:xfrm>
          <a:noFill/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C330FAE0-5504-8A44-8C81-7D40C5EF21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1585" y="2151475"/>
            <a:ext cx="8229599" cy="4308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F961A44D-63B2-3547-B671-D76FD4AAA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90413" y="2633032"/>
            <a:ext cx="48869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3">
            <a:extLst>
              <a:ext uri="{FF2B5EF4-FFF2-40B4-BE49-F238E27FC236}">
                <a16:creationId xmlns:a16="http://schemas.microsoft.com/office/drawing/2014/main" id="{F0663673-BC83-3044-9EF4-B601B50B6DD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585" y="2741663"/>
            <a:ext cx="4114800" cy="29188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My Name</a:t>
            </a:r>
          </a:p>
        </p:txBody>
      </p:sp>
      <p:sp>
        <p:nvSpPr>
          <p:cNvPr id="13" name="H4">
            <a:extLst>
              <a:ext uri="{FF2B5EF4-FFF2-40B4-BE49-F238E27FC236}">
                <a16:creationId xmlns:a16="http://schemas.microsoft.com/office/drawing/2014/main" id="{4EEBD0D7-6519-B842-ACAE-C6ABB04093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585" y="3033762"/>
            <a:ext cx="2333625" cy="29099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My Title</a:t>
            </a:r>
          </a:p>
        </p:txBody>
      </p:sp>
    </p:spTree>
    <p:extLst>
      <p:ext uri="{BB962C8B-B14F-4D97-AF65-F5344CB8AC3E}">
        <p14:creationId xmlns:p14="http://schemas.microsoft.com/office/powerpoint/2010/main" val="1750241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 Signatur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33034725-7AAD-B746-AE51-C7D78423B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85" y="1466849"/>
            <a:ext cx="8229600" cy="857251"/>
          </a:xfrm>
          <a:noFill/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C330FAE0-5504-8A44-8C81-7D40C5EF21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1585" y="2151475"/>
            <a:ext cx="8229599" cy="4308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F961A44D-63B2-3547-B671-D76FD4AAA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90413" y="2633032"/>
            <a:ext cx="48869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3">
            <a:extLst>
              <a:ext uri="{FF2B5EF4-FFF2-40B4-BE49-F238E27FC236}">
                <a16:creationId xmlns:a16="http://schemas.microsoft.com/office/drawing/2014/main" id="{F0663673-BC83-3044-9EF4-B601B50B6DD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585" y="2741663"/>
            <a:ext cx="4114800" cy="29188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My Name</a:t>
            </a:r>
          </a:p>
        </p:txBody>
      </p:sp>
      <p:sp>
        <p:nvSpPr>
          <p:cNvPr id="13" name="H4">
            <a:extLst>
              <a:ext uri="{FF2B5EF4-FFF2-40B4-BE49-F238E27FC236}">
                <a16:creationId xmlns:a16="http://schemas.microsoft.com/office/drawing/2014/main" id="{4EEBD0D7-6519-B842-ACAE-C6ABB04093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585" y="3033762"/>
            <a:ext cx="2333625" cy="29099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My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16F1EA-8163-2F90-809C-BB51A31AB5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42520" y="3884341"/>
            <a:ext cx="4581525" cy="1058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59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t Signatur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33034725-7AAD-B746-AE51-C7D78423B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85" y="1466849"/>
            <a:ext cx="8229600" cy="857251"/>
          </a:xfrm>
          <a:noFill/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C330FAE0-5504-8A44-8C81-7D40C5EF21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1585" y="2151475"/>
            <a:ext cx="8229599" cy="4308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F961A44D-63B2-3547-B671-D76FD4AAA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90413" y="2633032"/>
            <a:ext cx="48869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3">
            <a:extLst>
              <a:ext uri="{FF2B5EF4-FFF2-40B4-BE49-F238E27FC236}">
                <a16:creationId xmlns:a16="http://schemas.microsoft.com/office/drawing/2014/main" id="{F0663673-BC83-3044-9EF4-B601B50B6DD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585" y="2741663"/>
            <a:ext cx="4114800" cy="29188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My Name</a:t>
            </a:r>
          </a:p>
        </p:txBody>
      </p:sp>
      <p:sp>
        <p:nvSpPr>
          <p:cNvPr id="13" name="H4">
            <a:extLst>
              <a:ext uri="{FF2B5EF4-FFF2-40B4-BE49-F238E27FC236}">
                <a16:creationId xmlns:a16="http://schemas.microsoft.com/office/drawing/2014/main" id="{4EEBD0D7-6519-B842-ACAE-C6ABB04093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585" y="3033762"/>
            <a:ext cx="2333625" cy="29099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My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16F1EA-8163-2F90-809C-BB51A31AB5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42520" y="3884341"/>
            <a:ext cx="4581525" cy="105886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255C03-226B-5FC2-208E-578716830E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1600" y="2741663"/>
            <a:ext cx="3659188" cy="898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6237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/>
          <p:cNvSpPr>
            <a:spLocks noGrp="1"/>
          </p:cNvSpPr>
          <p:nvPr>
            <p:ph type="title"/>
          </p:nvPr>
        </p:nvSpPr>
        <p:spPr>
          <a:xfrm>
            <a:off x="457200" y="1785462"/>
            <a:ext cx="8229600" cy="857253"/>
          </a:xfrm>
        </p:spPr>
        <p:txBody>
          <a:bodyPr>
            <a:normAutofit/>
          </a:bodyPr>
          <a:lstStyle>
            <a:lvl1pPr>
              <a:defRPr sz="4400" b="1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DB257BD6-4D9A-CD45-BCE2-728C5AB620C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" y="2529642"/>
            <a:ext cx="8229600" cy="6794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52877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88B4A6B9-381D-5D40-84AC-41D60C0A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99"/>
            <a:ext cx="8229600" cy="85725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H2 Subtitle">
            <a:extLst>
              <a:ext uri="{FF2B5EF4-FFF2-40B4-BE49-F238E27FC236}">
                <a16:creationId xmlns:a16="http://schemas.microsoft.com/office/drawing/2014/main" id="{5B196C90-74A6-5E42-A204-A1E0DBCB67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" y="837565"/>
            <a:ext cx="8229600" cy="338456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00599B"/>
                </a:solidFill>
              </a:defRPr>
            </a:lvl1pPr>
            <a:lvl2pPr marL="457200" indent="0">
              <a:buNone/>
              <a:defRPr sz="2400">
                <a:solidFill>
                  <a:srgbClr val="00599B"/>
                </a:solidFill>
              </a:defRPr>
            </a:lvl2pPr>
            <a:lvl3pPr marL="914400" indent="0">
              <a:buNone/>
              <a:defRPr sz="2400">
                <a:solidFill>
                  <a:srgbClr val="00599B"/>
                </a:solidFill>
              </a:defRPr>
            </a:lvl3pPr>
            <a:lvl4pPr marL="1371600" indent="0">
              <a:buNone/>
              <a:defRPr sz="2400">
                <a:solidFill>
                  <a:srgbClr val="00599B"/>
                </a:solidFill>
              </a:defRPr>
            </a:lvl4pPr>
            <a:lvl5pPr marL="1828800" indent="0">
              <a:buNone/>
              <a:defRPr sz="2400">
                <a:solidFill>
                  <a:srgbClr val="00599B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Body Content">
            <a:extLst>
              <a:ext uri="{FF2B5EF4-FFF2-40B4-BE49-F238E27FC236}">
                <a16:creationId xmlns:a16="http://schemas.microsoft.com/office/drawing/2014/main" id="{4F275BD8-ECF8-F54B-B4E2-A66F7AB27D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8229600" cy="309880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1600"/>
            </a:lvl1pPr>
            <a:lvl2pPr marL="742950" indent="-28575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66960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1 Title">
            <a:extLst>
              <a:ext uri="{FF2B5EF4-FFF2-40B4-BE49-F238E27FC236}">
                <a16:creationId xmlns:a16="http://schemas.microsoft.com/office/drawing/2014/main" id="{32D9C8E5-1CF3-6F45-9C03-04506B4E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H2 Subtitle">
            <a:extLst>
              <a:ext uri="{FF2B5EF4-FFF2-40B4-BE49-F238E27FC236}">
                <a16:creationId xmlns:a16="http://schemas.microsoft.com/office/drawing/2014/main" id="{7E449A25-5BA8-A049-892B-A920427B81B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" y="799465"/>
            <a:ext cx="8229600" cy="338456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00599B"/>
                </a:solidFill>
              </a:defRPr>
            </a:lvl1pPr>
            <a:lvl2pPr marL="457200" indent="0">
              <a:buNone/>
              <a:defRPr sz="2400">
                <a:solidFill>
                  <a:srgbClr val="00599B"/>
                </a:solidFill>
              </a:defRPr>
            </a:lvl2pPr>
            <a:lvl3pPr marL="914400" indent="0">
              <a:buNone/>
              <a:defRPr sz="2400">
                <a:solidFill>
                  <a:srgbClr val="00599B"/>
                </a:solidFill>
              </a:defRPr>
            </a:lvl3pPr>
            <a:lvl4pPr marL="1371600" indent="0">
              <a:buNone/>
              <a:defRPr sz="2400">
                <a:solidFill>
                  <a:srgbClr val="00599B"/>
                </a:solidFill>
              </a:defRPr>
            </a:lvl4pPr>
            <a:lvl5pPr marL="1828800" indent="0">
              <a:buNone/>
              <a:defRPr sz="2400">
                <a:solidFill>
                  <a:srgbClr val="00599B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Body Content 1"/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4038600" cy="3098800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Body Content 2"/>
          <p:cNvSpPr>
            <a:spLocks noGrp="1"/>
          </p:cNvSpPr>
          <p:nvPr>
            <p:ph sz="half" idx="2"/>
          </p:nvPr>
        </p:nvSpPr>
        <p:spPr>
          <a:xfrm>
            <a:off x="4648200" y="1310641"/>
            <a:ext cx="4038600" cy="3098800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14677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1 Title">
            <a:extLst>
              <a:ext uri="{FF2B5EF4-FFF2-40B4-BE49-F238E27FC236}">
                <a16:creationId xmlns:a16="http://schemas.microsoft.com/office/drawing/2014/main" id="{32D9C8E5-1CF3-6F45-9C03-04506B4E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Body Content 2"/>
          <p:cNvSpPr>
            <a:spLocks noGrp="1"/>
          </p:cNvSpPr>
          <p:nvPr>
            <p:ph sz="half" idx="2"/>
          </p:nvPr>
        </p:nvSpPr>
        <p:spPr>
          <a:xfrm>
            <a:off x="47501" y="1111158"/>
            <a:ext cx="2721430" cy="1668483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Body Content 2">
            <a:extLst>
              <a:ext uri="{FF2B5EF4-FFF2-40B4-BE49-F238E27FC236}">
                <a16:creationId xmlns:a16="http://schemas.microsoft.com/office/drawing/2014/main" id="{AF760239-E1E4-98A8-BC2A-AD64F71B7E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7499" y="2856015"/>
            <a:ext cx="2721431" cy="1668483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Body Content 2">
            <a:extLst>
              <a:ext uri="{FF2B5EF4-FFF2-40B4-BE49-F238E27FC236}">
                <a16:creationId xmlns:a16="http://schemas.microsoft.com/office/drawing/2014/main" id="{52458702-0A0A-743A-4663-E0EA4FBC4EB5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2919350" y="1111158"/>
            <a:ext cx="2644240" cy="1744857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Body Content 2">
            <a:extLst>
              <a:ext uri="{FF2B5EF4-FFF2-40B4-BE49-F238E27FC236}">
                <a16:creationId xmlns:a16="http://schemas.microsoft.com/office/drawing/2014/main" id="{E7DCE5C4-5A12-8BD9-2E79-6B094F4C1F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09453" y="2985224"/>
            <a:ext cx="2721431" cy="1971304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Body Content 2">
            <a:extLst>
              <a:ext uri="{FF2B5EF4-FFF2-40B4-BE49-F238E27FC236}">
                <a16:creationId xmlns:a16="http://schemas.microsoft.com/office/drawing/2014/main" id="{3180402C-B205-3B02-80EC-1389CEFE02F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08916" y="1117911"/>
            <a:ext cx="2933203" cy="1661730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Body Content 2">
            <a:extLst>
              <a:ext uri="{FF2B5EF4-FFF2-40B4-BE49-F238E27FC236}">
                <a16:creationId xmlns:a16="http://schemas.microsoft.com/office/drawing/2014/main" id="{1D0698A4-F993-1339-EDDC-E122275B26E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75267" y="2985224"/>
            <a:ext cx="2952999" cy="1959926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0621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Wide Table">
            <a:extLst>
              <a:ext uri="{FF2B5EF4-FFF2-40B4-BE49-F238E27FC236}">
                <a16:creationId xmlns:a16="http://schemas.microsoft.com/office/drawing/2014/main" id="{A31F2DD0-A818-C246-A801-671F4BC2994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28600" y="285750"/>
            <a:ext cx="8686800" cy="457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81464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Body Content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8415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5" r:id="rId3"/>
    <p:sldLayoutId id="2147483666" r:id="rId4"/>
    <p:sldLayoutId id="2147483654" r:id="rId5"/>
    <p:sldLayoutId id="2147483650" r:id="rId6"/>
    <p:sldLayoutId id="2147483652" r:id="rId7"/>
    <p:sldLayoutId id="2147483664" r:id="rId8"/>
    <p:sldLayoutId id="2147483659" r:id="rId9"/>
    <p:sldLayoutId id="2147483662" r:id="rId10"/>
    <p:sldLayoutId id="2147483660" r:id="rId11"/>
    <p:sldLayoutId id="214748366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35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09D66-1F26-EA45-CAB1-A88E7021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AirMon: Measuring Your 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D5616-7B62-9383-FEEC-335B64BC4C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Faculty Supervisor: Dr. Ming Li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9AD07F-5EF1-F793-38E3-97BADA3BFBC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1584" y="2741663"/>
            <a:ext cx="7466711" cy="2918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TAs: Youngtak Cho, Keerthana Jaya Krishnamoorthy, Srinivasan Murali, Huadi Zhu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7484D4-7813-5F85-5872-5505F1C041A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585" y="3033762"/>
            <a:ext cx="7098320" cy="2909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Students: Hussain Alkatheri, Zait Martinez, Chandler Wilson, Faaiz Shaphy</a:t>
            </a:r>
          </a:p>
        </p:txBody>
      </p:sp>
    </p:spTree>
    <p:extLst>
      <p:ext uri="{BB962C8B-B14F-4D97-AF65-F5344CB8AC3E}">
        <p14:creationId xmlns:p14="http://schemas.microsoft.com/office/powerpoint/2010/main" val="50352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653E-4150-215C-DCDC-307ADDF6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is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CAF48-25CC-2B2E-8EB7-0519BDBE09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Hardware limits can complicate designs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CA9C4-5B19-C6B1-F4B6-01CA32802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59" y="1349657"/>
            <a:ext cx="7015881" cy="295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18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D7CA-BFF9-F214-F5D3-6590EA13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75DC9164-4FAA-E648-4AE0-BA0E1D595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92" y="901980"/>
            <a:ext cx="2366177" cy="1779365"/>
          </a:xfrm>
          <a:prstGeom prst="rect">
            <a:avLst/>
          </a:prstGeom>
        </p:spPr>
      </p:pic>
      <p:pic>
        <p:nvPicPr>
          <p:cNvPr id="10" name="Picture 9" descr="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69B7A5A7-92D4-9A1B-8595-79068E318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911" y="2740447"/>
            <a:ext cx="2366177" cy="1774633"/>
          </a:xfrm>
          <a:prstGeom prst="rect">
            <a:avLst/>
          </a:prstGeom>
        </p:spPr>
      </p:pic>
      <p:pic>
        <p:nvPicPr>
          <p:cNvPr id="11" name="Picture 10" descr="A group of men standing outside&#10;&#10;Description automatically generated with low confidence">
            <a:extLst>
              <a:ext uri="{FF2B5EF4-FFF2-40B4-BE49-F238E27FC236}">
                <a16:creationId xmlns:a16="http://schemas.microsoft.com/office/drawing/2014/main" id="{5FAD8C3C-D0B7-CE5C-62BA-F46957077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911" y="901980"/>
            <a:ext cx="2366177" cy="1779365"/>
          </a:xfrm>
          <a:prstGeom prst="rect">
            <a:avLst/>
          </a:prstGeom>
        </p:spPr>
      </p:pic>
      <p:pic>
        <p:nvPicPr>
          <p:cNvPr id="12" name="Picture 11" descr="A picture containing sky, outdoor, ground, person&#10;&#10;Description automatically generated">
            <a:extLst>
              <a:ext uri="{FF2B5EF4-FFF2-40B4-BE49-F238E27FC236}">
                <a16:creationId xmlns:a16="http://schemas.microsoft.com/office/drawing/2014/main" id="{94C5023C-77E0-DE16-523C-40F3A113E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767" y="901980"/>
            <a:ext cx="1338083" cy="1779365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5934868C-6E4A-BE81-18CE-DCE7AB60E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344" y="2709073"/>
            <a:ext cx="2427194" cy="1825249"/>
          </a:xfrm>
          <a:prstGeom prst="rect">
            <a:avLst/>
          </a:prstGeom>
        </p:spPr>
      </p:pic>
      <p:pic>
        <p:nvPicPr>
          <p:cNvPr id="14" name="Picture 3" descr="Text&#10;&#10;Description automatically generated">
            <a:extLst>
              <a:ext uri="{FF2B5EF4-FFF2-40B4-BE49-F238E27FC236}">
                <a16:creationId xmlns:a16="http://schemas.microsoft.com/office/drawing/2014/main" id="{BB3FD536-4CAB-182B-8A71-7CE25C7D6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10432" y="2438609"/>
            <a:ext cx="1762502" cy="236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6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Map&#10;&#10;Description automatically generated">
            <a:extLst>
              <a:ext uri="{FF2B5EF4-FFF2-40B4-BE49-F238E27FC236}">
                <a16:creationId xmlns:a16="http://schemas.microsoft.com/office/drawing/2014/main" id="{D8E75017-4F3F-F983-38A9-6AF7CB0CA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674" y="-2960"/>
            <a:ext cx="7223102" cy="51464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4463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1969A702-01F7-5526-3C4F-4E53C36F1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4" b="1066"/>
          <a:stretch/>
        </p:blipFill>
        <p:spPr>
          <a:xfrm>
            <a:off x="1479854" y="0"/>
            <a:ext cx="6631624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4500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E19430C1-40BB-8977-BFA6-24CDF6F2E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933" y="0"/>
            <a:ext cx="6234545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5836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0C53-A164-6213-8684-1CEB1AA3D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53C09-464B-04E3-1E2C-6D797BC9C3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Low Cost for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4BFF3-4C67-0ED5-3103-32828C332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4038600" cy="2892968"/>
          </a:xfrm>
        </p:spPr>
        <p:txBody>
          <a:bodyPr>
            <a:normAutofit lnSpcReduction="10000"/>
          </a:bodyPr>
          <a:lstStyle/>
          <a:p>
            <a:pPr marL="25400" indent="0">
              <a:buNone/>
            </a:pPr>
            <a:r>
              <a:rPr lang="en-US" sz="3200" dirty="0"/>
              <a:t>Low-cost alternative</a:t>
            </a:r>
          </a:p>
          <a:p>
            <a:pPr marL="25400" indent="0">
              <a:buNone/>
            </a:pPr>
            <a:br>
              <a:rPr lang="en-US" sz="3200" dirty="0"/>
            </a:br>
            <a:r>
              <a:rPr lang="en-US" sz="3200" dirty="0"/>
              <a:t>Helping enable air quality sensitive groups understand their environment </a:t>
            </a:r>
          </a:p>
          <a:p>
            <a:endParaRPr lang="en-US" dirty="0"/>
          </a:p>
        </p:txBody>
      </p:sp>
      <p:pic>
        <p:nvPicPr>
          <p:cNvPr id="1028" name="Picture 4" descr="14,417 Cost Cutting Icons Images, Stock Photos &amp; Vectors | Shutterstock">
            <a:extLst>
              <a:ext uri="{FF2B5EF4-FFF2-40B4-BE49-F238E27FC236}">
                <a16:creationId xmlns:a16="http://schemas.microsoft.com/office/drawing/2014/main" id="{8FA53DCC-79B1-C96F-957F-CDD5729A2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66"/>
          <a:stretch/>
        </p:blipFill>
        <p:spPr bwMode="auto">
          <a:xfrm>
            <a:off x="4282549" y="2648566"/>
            <a:ext cx="2476500" cy="228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 picture containing text, invertebrate, plastic, jellyfish&#10;&#10;Description automatically generated">
            <a:extLst>
              <a:ext uri="{FF2B5EF4-FFF2-40B4-BE49-F238E27FC236}">
                <a16:creationId xmlns:a16="http://schemas.microsoft.com/office/drawing/2014/main" id="{4660AE22-3A85-A1C3-146C-CF5C6B05B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188" y="1445974"/>
            <a:ext cx="2359062" cy="20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92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A06B-7946-702F-5C5B-E20987D84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pic>
        <p:nvPicPr>
          <p:cNvPr id="7" name="Content Placeholder 6" descr="A group of people standing in front of a large screen&#10;&#10;Description automatically generated with medium confidence">
            <a:extLst>
              <a:ext uri="{FF2B5EF4-FFF2-40B4-BE49-F238E27FC236}">
                <a16:creationId xmlns:a16="http://schemas.microsoft.com/office/drawing/2014/main" id="{87AB3729-2D7F-5EC3-1ADF-25BF43459BD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58667" y="1200148"/>
            <a:ext cx="3680072" cy="2760059"/>
          </a:xfrm>
        </p:spPr>
      </p:pic>
      <p:pic>
        <p:nvPicPr>
          <p:cNvPr id="9" name="Picture 8" descr="A person giving a presentation to a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366AD3B2-6BB1-3A17-2314-0A1DFA34D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284" y="1726834"/>
            <a:ext cx="2243562" cy="1687158"/>
          </a:xfrm>
          <a:prstGeom prst="rect">
            <a:avLst/>
          </a:prstGeom>
        </p:spPr>
      </p:pic>
      <p:pic>
        <p:nvPicPr>
          <p:cNvPr id="11" name="Picture 10" descr="A group of people sitting at desks in a room with computers&#10;&#10;Description automatically generated with low confidence">
            <a:extLst>
              <a:ext uri="{FF2B5EF4-FFF2-40B4-BE49-F238E27FC236}">
                <a16:creationId xmlns:a16="http://schemas.microsoft.com/office/drawing/2014/main" id="{748DB4B9-C1C5-B798-73CB-34F56C544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99" y="1726834"/>
            <a:ext cx="2247116" cy="168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0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A3416-CFC1-4C96-E49B-8CC3B82A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287A-4690-2FBA-EE9D-60C630B411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Certain particles are harmful to humans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ABD81-C3F4-D0EE-A1B5-30685DC129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Air pollution is harmful to human health and the planet. When inhaled, particles can hurt the lungs and heart, causing diseases.</a:t>
            </a:r>
          </a:p>
          <a:p>
            <a:pPr marL="0" indent="0">
              <a:buNone/>
            </a:pPr>
            <a:r>
              <a:rPr lang="en-US" dirty="0"/>
              <a:t>Types of particles:</a:t>
            </a:r>
          </a:p>
          <a:p>
            <a:r>
              <a:rPr lang="en-US" dirty="0"/>
              <a:t>PM1 – particles &lt;1 </a:t>
            </a:r>
            <a:r>
              <a:rPr lang="el-GR" dirty="0"/>
              <a:t>μ</a:t>
            </a:r>
            <a:r>
              <a:rPr lang="en-US" dirty="0"/>
              <a:t>m in size. Examples: dust, bacteria and viruses</a:t>
            </a:r>
          </a:p>
          <a:p>
            <a:r>
              <a:rPr lang="en-US" dirty="0"/>
              <a:t>PM2.5 – particles &lt;2.5 </a:t>
            </a:r>
            <a:r>
              <a:rPr lang="el-GR" dirty="0"/>
              <a:t>μ</a:t>
            </a:r>
            <a:r>
              <a:rPr lang="en-US" dirty="0"/>
              <a:t>m in size(fine particles). Examples: pollen</a:t>
            </a:r>
          </a:p>
          <a:p>
            <a:r>
              <a:rPr lang="en-US" dirty="0"/>
              <a:t>PM10 – particles &lt;10 </a:t>
            </a:r>
            <a:r>
              <a:rPr lang="el-GR" dirty="0"/>
              <a:t>μ</a:t>
            </a:r>
            <a:r>
              <a:rPr lang="en-US" dirty="0"/>
              <a:t>m in size(coarse particles). Examples: fine dust and organic particles</a:t>
            </a:r>
          </a:p>
        </p:txBody>
      </p:sp>
      <p:pic>
        <p:nvPicPr>
          <p:cNvPr id="6" name="Google Shape;47;p15">
            <a:extLst>
              <a:ext uri="{FF2B5EF4-FFF2-40B4-BE49-F238E27FC236}">
                <a16:creationId xmlns:a16="http://schemas.microsoft.com/office/drawing/2014/main" id="{9CEBCE1B-AD06-1718-509B-1FE3CFBA139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21203" y="1310641"/>
            <a:ext cx="3746507" cy="2916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7588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6A6EF-A859-B2D0-79D9-1CACC3FD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8C61B-0A4C-89EE-A846-4A6133257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01" y="2460328"/>
            <a:ext cx="2721430" cy="31931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Arduino UNO WiFi Rev2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F5EF66-1368-F35C-1B3F-9DC488B1B6C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2948048" y="2460328"/>
            <a:ext cx="2644240" cy="31931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PMS 5003 Air Sensor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763626-EB61-0EA6-30EE-020A00895D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08916" y="2460329"/>
            <a:ext cx="2933203" cy="31931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1700" dirty="0">
                <a:solidFill>
                  <a:srgbClr val="0F1111"/>
                </a:solidFill>
                <a:highlight>
                  <a:srgbClr val="FFFFFF"/>
                </a:highlight>
              </a:rPr>
              <a:t>GT-U7 GPS Module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5CB03A-EC7B-2931-3C48-70BA26C4269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54289" y="4616392"/>
            <a:ext cx="2952999" cy="3323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Arduino MEGA2560 </a:t>
            </a:r>
          </a:p>
        </p:txBody>
      </p:sp>
      <p:pic>
        <p:nvPicPr>
          <p:cNvPr id="9" name="Google Shape;77;p18">
            <a:extLst>
              <a:ext uri="{FF2B5EF4-FFF2-40B4-BE49-F238E27FC236}">
                <a16:creationId xmlns:a16="http://schemas.microsoft.com/office/drawing/2014/main" id="{9BD9272D-49D4-6D92-50A9-B7E6B482724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949352"/>
            <a:ext cx="1802755" cy="135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0;p18">
            <a:extLst>
              <a:ext uri="{FF2B5EF4-FFF2-40B4-BE49-F238E27FC236}">
                <a16:creationId xmlns:a16="http://schemas.microsoft.com/office/drawing/2014/main" id="{977637FC-E43C-5DB2-6A12-AB16276EC3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452" r="13982"/>
          <a:stretch/>
        </p:blipFill>
        <p:spPr>
          <a:xfrm>
            <a:off x="3548268" y="1058323"/>
            <a:ext cx="1443800" cy="132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ARDUINO MEGA2560 REV3 (A000067) | ARDUINO Development Board">
            <a:extLst>
              <a:ext uri="{FF2B5EF4-FFF2-40B4-BE49-F238E27FC236}">
                <a16:creationId xmlns:a16="http://schemas.microsoft.com/office/drawing/2014/main" id="{C79922A2-55F1-1D05-938A-464050234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9" b="21844"/>
          <a:stretch/>
        </p:blipFill>
        <p:spPr bwMode="auto">
          <a:xfrm>
            <a:off x="4822898" y="3161562"/>
            <a:ext cx="2515982" cy="140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kerFocus GT-U7 GPS Module Compatible with 51 Microcontroller STM32 A">
            <a:extLst>
              <a:ext uri="{FF2B5EF4-FFF2-40B4-BE49-F238E27FC236}">
                <a16:creationId xmlns:a16="http://schemas.microsoft.com/office/drawing/2014/main" id="{9EDE4B31-3B87-6513-BED3-32BDFB221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092" y="736783"/>
            <a:ext cx="1589817" cy="158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563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C1D89-1309-8EAC-249D-E994B86A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all connects together</a:t>
            </a: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4D62D254-EEBC-9D24-FD4B-34161B4434A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67346" y="917208"/>
            <a:ext cx="6568831" cy="3898193"/>
          </a:xfrm>
        </p:spPr>
      </p:pic>
    </p:spTree>
    <p:extLst>
      <p:ext uri="{BB962C8B-B14F-4D97-AF65-F5344CB8AC3E}">
        <p14:creationId xmlns:p14="http://schemas.microsoft.com/office/powerpoint/2010/main" val="569793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A3F9-56CE-70A9-969B-022365F2C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looks like</a:t>
            </a:r>
          </a:p>
        </p:txBody>
      </p:sp>
      <p:pic>
        <p:nvPicPr>
          <p:cNvPr id="8" name="Content Placeholder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DD84A47-B577-BB71-4ED3-68A79DD26E2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 rot="16200000">
            <a:off x="2984142" y="413578"/>
            <a:ext cx="3774358" cy="503248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0ED802-3B5B-0A4E-7A8B-CDD0902F6D58}"/>
              </a:ext>
            </a:extLst>
          </p:cNvPr>
          <p:cNvSpPr txBox="1"/>
          <p:nvPr/>
        </p:nvSpPr>
        <p:spPr>
          <a:xfrm>
            <a:off x="180906" y="1614811"/>
            <a:ext cx="2759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3D printed housing</a:t>
            </a:r>
          </a:p>
        </p:txBody>
      </p:sp>
    </p:spTree>
    <p:extLst>
      <p:ext uri="{BB962C8B-B14F-4D97-AF65-F5344CB8AC3E}">
        <p14:creationId xmlns:p14="http://schemas.microsoft.com/office/powerpoint/2010/main" val="3853146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6F2D5-05A9-23DD-E92F-33E4C4B4F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062CE-DE69-EBF2-E68F-3B76BC8513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Software is important in order to impower this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19BD9-5F17-4A86-B33C-37894107B4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5400" indent="0">
              <a:buNone/>
            </a:pPr>
            <a:r>
              <a:rPr lang="en-US" sz="2800" dirty="0"/>
              <a:t>Arduino IDE: development environment</a:t>
            </a:r>
          </a:p>
          <a:p>
            <a:pPr marL="25400" indent="0">
              <a:buNone/>
            </a:pPr>
            <a:r>
              <a:rPr lang="en-US" sz="2800" dirty="0"/>
              <a:t>ThingSpeak: A Cloud service provided by MATLAB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CF97E673-7C58-4282-3970-B38713372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" r="330" b="11915"/>
          <a:stretch/>
        </p:blipFill>
        <p:spPr>
          <a:xfrm>
            <a:off x="4901610" y="1172454"/>
            <a:ext cx="3258182" cy="223672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F0D0807-3F6B-074B-84F4-8811FD6C3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32" y="3599683"/>
            <a:ext cx="3782784" cy="148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7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9A90-ACF2-BC4C-9125-B7A3F70C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E9ED4-EBCB-EABE-1C89-61EBC0F385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An overview of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82EDD-1CD0-2BE9-BFCB-9E92A9ACA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1" t="2272" r="8302" b="5675"/>
          <a:stretch/>
        </p:blipFill>
        <p:spPr>
          <a:xfrm>
            <a:off x="1996836" y="1269635"/>
            <a:ext cx="5150328" cy="320369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224E24E-E4AA-9728-5A16-9BD27A324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8" t="1911" r="6467" b="15460"/>
          <a:stretch/>
        </p:blipFill>
        <p:spPr>
          <a:xfrm>
            <a:off x="1927476" y="1189862"/>
            <a:ext cx="5932982" cy="335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37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48B85-C02A-BEC1-BFBB-7F551709D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82FAB-DD1B-4544-BCCE-6B661BBED38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Project specific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555451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5757-9725-6AF4-97F0-C9F6D68B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endian to Little Endian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EAB1F-EAFD-90F5-234B-C0C53F5B77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Conversion is a challenge without open-source</a:t>
            </a:r>
          </a:p>
        </p:txBody>
      </p:sp>
      <p:pic>
        <p:nvPicPr>
          <p:cNvPr id="5" name="Picture 4" descr="Big Endian vs Little Endian - Uy Nguyen">
            <a:extLst>
              <a:ext uri="{FF2B5EF4-FFF2-40B4-BE49-F238E27FC236}">
                <a16:creationId xmlns:a16="http://schemas.microsoft.com/office/drawing/2014/main" id="{EDABA14D-F7EA-F8C1-2C11-0AEB3C5DB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34" y="1262577"/>
            <a:ext cx="8448066" cy="304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321016"/>
      </p:ext>
    </p:extLst>
  </p:cSld>
  <p:clrMapOvr>
    <a:masterClrMapping/>
  </p:clrMapOvr>
</p:sld>
</file>

<file path=ppt/theme/theme1.xml><?xml version="1.0" encoding="utf-8"?>
<a:theme xmlns:a="http://schemas.openxmlformats.org/drawingml/2006/main" name="UTA Accessible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ssible-PPT.pptx" id="{DC14534C-1046-F040-970C-D4B656BEDF73}" vid="{22719C90-FD2E-C343-B61D-D3EE9148FC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5E2B6F647B89418F962FB6CEE9FE12" ma:contentTypeVersion="10" ma:contentTypeDescription="Create a new document." ma:contentTypeScope="" ma:versionID="e7f3077dc70d6b40d308d11af4ba8030">
  <xsd:schema xmlns:xsd="http://www.w3.org/2001/XMLSchema" xmlns:xs="http://www.w3.org/2001/XMLSchema" xmlns:p="http://schemas.microsoft.com/office/2006/metadata/properties" xmlns:ns2="f945dc16-ec35-488c-81c7-1d4ad8e00d69" xmlns:ns3="df80d777-4e25-425a-afc8-77ec5444f00e" targetNamespace="http://schemas.microsoft.com/office/2006/metadata/properties" ma:root="true" ma:fieldsID="f7391e5fbfd41a5ddf344733579e6ad0" ns2:_="" ns3:_="">
    <xsd:import namespace="f945dc16-ec35-488c-81c7-1d4ad8e00d69"/>
    <xsd:import namespace="df80d777-4e25-425a-afc8-77ec5444f00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45dc16-ec35-488c-81c7-1d4ad8e00d69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034b13c-ebbc-4df5-bee6-d4e945db1b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80d777-4e25-425a-afc8-77ec5444f00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5c5714d-9060-4df7-83a2-f27773edb9b9}" ma:internalName="TaxCatchAll" ma:showField="CatchAllData" ma:web="df80d777-4e25-425a-afc8-77ec5444f0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45dc16-ec35-488c-81c7-1d4ad8e00d69">
      <Terms xmlns="http://schemas.microsoft.com/office/infopath/2007/PartnerControls"/>
    </lcf76f155ced4ddcb4097134ff3c332f>
    <TaxCatchAll xmlns="df80d777-4e25-425a-afc8-77ec5444f00e" xsi:nil="true"/>
  </documentManagement>
</p:properties>
</file>

<file path=customXml/itemProps1.xml><?xml version="1.0" encoding="utf-8"?>
<ds:datastoreItem xmlns:ds="http://schemas.openxmlformats.org/officeDocument/2006/customXml" ds:itemID="{6987676A-099B-4B53-B66D-C60F83A714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5028B9-5551-474D-B381-2E2D07E710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45dc16-ec35-488c-81c7-1d4ad8e00d69"/>
    <ds:schemaRef ds:uri="df80d777-4e25-425a-afc8-77ec5444f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99CAED-701D-44BF-B45E-0631AD0D07E6}">
  <ds:schemaRefs>
    <ds:schemaRef ds:uri="http://schemas.microsoft.com/office/infopath/2007/PartnerControls"/>
    <ds:schemaRef ds:uri="http://purl.org/dc/elements/1.1/"/>
    <ds:schemaRef ds:uri="http://purl.org/dc/dcmitype/"/>
    <ds:schemaRef ds:uri="f945dc16-ec35-488c-81c7-1d4ad8e00d69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df80d777-4e25-425a-afc8-77ec5444f00e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UTA Accessible Template</Template>
  <TotalTime>1081</TotalTime>
  <Words>234</Words>
  <Application>Microsoft Office PowerPoint</Application>
  <PresentationFormat>On-screen Show (16:9)</PresentationFormat>
  <Paragraphs>37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Helvetica</vt:lpstr>
      <vt:lpstr>Wingdings</vt:lpstr>
      <vt:lpstr>UTA Accessible Template</vt:lpstr>
      <vt:lpstr>AirMon: Measuring Your Air</vt:lpstr>
      <vt:lpstr>The issue</vt:lpstr>
      <vt:lpstr>The parts</vt:lpstr>
      <vt:lpstr>How it all connects together</vt:lpstr>
      <vt:lpstr>What it looks like</vt:lpstr>
      <vt:lpstr>Software</vt:lpstr>
      <vt:lpstr>Big picture</vt:lpstr>
      <vt:lpstr>Challenges</vt:lpstr>
      <vt:lpstr>Big endian to Little Endian</vt:lpstr>
      <vt:lpstr>Communication is key</vt:lpstr>
      <vt:lpstr>Data Collection</vt:lpstr>
      <vt:lpstr>PowerPoint Presentation</vt:lpstr>
      <vt:lpstr>PowerPoint Presentation</vt:lpstr>
      <vt:lpstr>PowerPoint Presentation</vt:lpstr>
      <vt:lpstr>Why is this important?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George, Melissa J</dc:creator>
  <cp:lastModifiedBy>Alkatheri, Hussain</cp:lastModifiedBy>
  <cp:revision>85</cp:revision>
  <dcterms:created xsi:type="dcterms:W3CDTF">2021-08-31T19:16:02Z</dcterms:created>
  <dcterms:modified xsi:type="dcterms:W3CDTF">2023-02-20T04:19:04Z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0x0101006AE8C2F9B7856C4FB1B45376C9CA1279</vt:lpwstr>
  </property>
</Properties>
</file>